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46144-B131-4B08-8928-9FDB2EAA3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74841-0FD0-4855-8A19-15CC138F0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89F77-306F-4513-9D59-533DDD2E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D033E-F394-4932-9D76-C82E9E11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280A8-1D03-47C1-8EC8-B76639F9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CA300-3268-49C3-BEB3-D3C9A425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EC346D-5879-49CA-B8A8-33337CCE6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CA81B-0D65-4735-9612-B84A9CA4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0D0918-8323-4A7C-9BED-A1F5F2E5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C469-AA66-4980-B9C1-72AEE0BE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260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684CED-9E86-4734-8206-E76C1982D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4C5339-D349-468D-A42C-03FEC72FB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5C12F-8FB5-4767-AD73-83E1F2A6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C4F4BB-6DA9-47AD-A18A-92538B4D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C65FAB-0737-4797-B86B-58C86542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21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4C97F-1DB3-4B9D-BE89-0283444E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E4E770-D4F0-46FB-8055-520511BF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D30C87-4673-4099-9134-A2B39D35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40B5C-FDC8-41D0-A6B2-C8CDCEC6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FD826-D55B-4F89-B07A-C6898D74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227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C8E76-678A-490B-90D4-D4729361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56E263-3722-47CE-9F14-8C3E86AA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14AD0F-A2F1-4DFB-B730-350F7F80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EBD18-F0A2-4823-861E-F41A00BE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B9EF2-6AD9-411F-B7B4-BFF8BAE5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42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39D03-614C-4C7C-B929-3B68C65F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90F35-ED70-40C7-959D-D69367188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DFFF27-AF07-42CB-8AE1-CA2293B5C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ABB384-3F3C-41E0-AE0F-3B524221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DEEFE1-AF6D-4D9C-873D-12647A5C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1AA2A4-751B-448A-A589-313EE1A5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29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8BE18-5CED-43D1-8ABA-05587F2F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CAC8C3-F29A-42CC-A367-2B9481C4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5E9A47-E0FA-48D5-A71B-EC2BB5C02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7991FA-D628-4B50-B749-98441263E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FD9E74-C27B-4DAE-A684-69A346CC6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F336FD-C1BA-4EE2-BBD9-76D9D6BE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72107D-804F-487E-A93B-8DFF4653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121C7B-449C-45B2-A883-11B83C46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82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A8BB5-6965-4E72-8E7A-F9DDBD94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613D9C-8AFE-4900-B422-F5DD75AC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F9509A-2E0D-4E0E-8FE0-AFA21A82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66AE6-E944-4257-A5D1-7A9B1825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65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A5BE9B-58A6-4982-9A1F-C69D9170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D2642F-0137-466A-93AC-D2705463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D89F70-7051-42B1-8E01-EB1ADB9B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674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B3474-A370-4E55-B9E3-9B73C022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6B665-89E0-4F83-90F4-1A478031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8791BC-D927-4348-85EB-730F0A34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50612-5FA9-437C-BD65-A9C2D1A7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E44F99-193D-4021-ABB7-DEEC0A16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ACF9F-BF80-4FB9-82E3-F35798A0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432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F9C3B-3D43-429C-8F8A-C4087A8D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A88700-B81C-4A3D-8BE5-926C80117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9E1BBF-FCF2-4C42-9156-300771DD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2725C-45E7-41DC-9278-B8FA1B4E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2ED50E-2659-4891-A32E-85A45EB6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8CD803-D228-4505-8FC1-0DCE0BF2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518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594DF4-689C-43CE-A9A9-5276FA45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B44643-D713-4BA6-BBDD-68D0CA7EB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D7C48C-9872-4B1D-8EEA-8348B02F6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74537-4853-43F6-87A7-46E6B125FC45}" type="datetimeFigureOut">
              <a:rPr lang="es-CO" smtClean="0"/>
              <a:t>17/01/2022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B0034-7704-4F57-B5D7-0BDDF9AB5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150FB-47E6-4350-A828-A684979AF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0F61-0435-4861-82DA-0A7F002C84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5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gletas Cuisenaire Plástica Numerada X 100 | MercadoLibre">
            <a:extLst>
              <a:ext uri="{FF2B5EF4-FFF2-40B4-BE49-F238E27FC236}">
                <a16:creationId xmlns:a16="http://schemas.microsoft.com/office/drawing/2014/main" id="{AF9F59AC-F5AE-4CB2-BFA9-FA576CA26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650">
            <a:off x="7955447" y="3954085"/>
            <a:ext cx="3547441" cy="27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8BD4EEE-AC8B-4A6C-BC21-20071600E5D4}"/>
              </a:ext>
            </a:extLst>
          </p:cNvPr>
          <p:cNvSpPr txBox="1"/>
          <p:nvPr/>
        </p:nvSpPr>
        <p:spPr>
          <a:xfrm>
            <a:off x="2206486" y="711027"/>
            <a:ext cx="72489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latin typeface="Architects Daughter" pitchFamily="2" charset="0"/>
              </a:rPr>
              <a:t>Taller: Educar ante la diversidad</a:t>
            </a:r>
          </a:p>
          <a:p>
            <a:pPr algn="ctr"/>
            <a:endParaRPr lang="es-CO" sz="4400" b="1" dirty="0">
              <a:latin typeface="Architects Daughter" pitchFamily="2" charset="0"/>
            </a:endParaRPr>
          </a:p>
          <a:p>
            <a:pPr algn="ctr"/>
            <a:r>
              <a:rPr lang="es-CO" sz="4400" b="1" dirty="0">
                <a:latin typeface="Architects Daughter" pitchFamily="2" charset="0"/>
              </a:rPr>
              <a:t>Inclusión Escolar </a:t>
            </a:r>
          </a:p>
          <a:p>
            <a:endParaRPr lang="es-CO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7B116C2-6322-47D5-8479-EB58195531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8" y="3074504"/>
            <a:ext cx="6790084" cy="37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7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8BD4EEE-AC8B-4A6C-BC21-20071600E5D4}"/>
              </a:ext>
            </a:extLst>
          </p:cNvPr>
          <p:cNvSpPr txBox="1"/>
          <p:nvPr/>
        </p:nvSpPr>
        <p:spPr>
          <a:xfrm>
            <a:off x="536712" y="686240"/>
            <a:ext cx="758687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latin typeface="Architects Daughter" pitchFamily="2" charset="0"/>
              </a:rPr>
              <a:t>Las siguientes 3 actividades medirán tu capacidad de trabajo en equipo, solución de problemas y ver en una dificultad una oportunidad… ¿estas preparado?</a:t>
            </a:r>
          </a:p>
          <a:p>
            <a:endParaRPr lang="es-CO" dirty="0"/>
          </a:p>
        </p:txBody>
      </p:sp>
      <p:pic>
        <p:nvPicPr>
          <p:cNvPr id="2052" name="Picture 4" descr="unida3 - Mapa Mental">
            <a:extLst>
              <a:ext uri="{FF2B5EF4-FFF2-40B4-BE49-F238E27FC236}">
                <a16:creationId xmlns:a16="http://schemas.microsoft.com/office/drawing/2014/main" id="{69EAD442-7391-40DB-93E0-E039137341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55" y="1696279"/>
            <a:ext cx="4339645" cy="38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5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1C86A0-0CE2-4445-93B5-1519FB3C3BDC}"/>
              </a:ext>
            </a:extLst>
          </p:cNvPr>
          <p:cNvSpPr txBox="1"/>
          <p:nvPr/>
        </p:nvSpPr>
        <p:spPr>
          <a:xfrm>
            <a:off x="1904997" y="423063"/>
            <a:ext cx="926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latin typeface="Architects Daughter" pitchFamily="2" charset="0"/>
              </a:rPr>
              <a:t>Instrucciones previas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3C93A9-CD5A-4A05-8390-E70924599865}"/>
              </a:ext>
            </a:extLst>
          </p:cNvPr>
          <p:cNvSpPr txBox="1"/>
          <p:nvPr/>
        </p:nvSpPr>
        <p:spPr>
          <a:xfrm>
            <a:off x="639416" y="1691768"/>
            <a:ext cx="8504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latin typeface="Architects Daughter" pitchFamily="2" charset="0"/>
              </a:rPr>
              <a:t>*conformar grupos de 4 o 5 personas</a:t>
            </a:r>
          </a:p>
          <a:p>
            <a:r>
              <a:rPr lang="es-CO" sz="4800" dirty="0">
                <a:latin typeface="Architects Daughter" pitchFamily="2" charset="0"/>
              </a:rPr>
              <a:t>*cumplir con las indicaciones de cada actividad </a:t>
            </a:r>
          </a:p>
          <a:p>
            <a:r>
              <a:rPr lang="es-CO" sz="4800" dirty="0">
                <a:latin typeface="Architects Daughter" pitchFamily="2" charset="0"/>
              </a:rPr>
              <a:t>*pensar en equipo</a:t>
            </a:r>
          </a:p>
        </p:txBody>
      </p:sp>
      <p:pic>
        <p:nvPicPr>
          <p:cNvPr id="3076" name="Picture 4" descr="5 Actividades para mejorar el trabajo en equipo - Ofisillas.es">
            <a:extLst>
              <a:ext uri="{FF2B5EF4-FFF2-40B4-BE49-F238E27FC236}">
                <a16:creationId xmlns:a16="http://schemas.microsoft.com/office/drawing/2014/main" id="{270276B6-772B-463F-9FBA-CECF36C1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345814"/>
            <a:ext cx="4089123" cy="40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0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1C86A0-0CE2-4445-93B5-1519FB3C3BDC}"/>
              </a:ext>
            </a:extLst>
          </p:cNvPr>
          <p:cNvSpPr txBox="1"/>
          <p:nvPr/>
        </p:nvSpPr>
        <p:spPr>
          <a:xfrm>
            <a:off x="1517374" y="282388"/>
            <a:ext cx="9157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latin typeface="Architects Daughter" pitchFamily="2" charset="0"/>
              </a:rPr>
              <a:t>Actividad # 1</a:t>
            </a:r>
          </a:p>
          <a:p>
            <a:pPr algn="ctr"/>
            <a:r>
              <a:rPr lang="es-CO" sz="5400" b="1" dirty="0">
                <a:latin typeface="Architects Daughter" pitchFamily="2" charset="0"/>
              </a:rPr>
              <a:t>Clasificación a ciegas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8373FC4-9C81-48DA-90F5-AB378034666B}"/>
              </a:ext>
            </a:extLst>
          </p:cNvPr>
          <p:cNvSpPr/>
          <p:nvPr/>
        </p:nvSpPr>
        <p:spPr>
          <a:xfrm>
            <a:off x="384314" y="2160104"/>
            <a:ext cx="3260034" cy="4415508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Architects Daughter" pitchFamily="2" charset="0"/>
              </a:rPr>
              <a:t>* Todos los integrantes del grupo a excepción de 1 persona, se ventarán los ojos</a:t>
            </a:r>
            <a:r>
              <a:rPr lang="es-CO" sz="2000" dirty="0">
                <a:latin typeface="Architects Daughter" pitchFamily="2" charset="0"/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1AA8909-5C46-4230-9D9B-B84CF9E826FD}"/>
              </a:ext>
            </a:extLst>
          </p:cNvPr>
          <p:cNvSpPr/>
          <p:nvPr/>
        </p:nvSpPr>
        <p:spPr>
          <a:xfrm>
            <a:off x="4326835" y="2160104"/>
            <a:ext cx="3260034" cy="4415508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Architects Daughter" pitchFamily="2" charset="0"/>
              </a:rPr>
              <a:t>* La misión de los integrantes del grupo, es clasificar las fichas por tamaño. Quien no tiene los ojos vendados deberá guiarlos hasta clasificarlas en su totalidad.</a:t>
            </a:r>
            <a:endParaRPr lang="es-CO" sz="2000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D4FE963-FBA7-4756-89F2-12FE26B1C72B}"/>
              </a:ext>
            </a:extLst>
          </p:cNvPr>
          <p:cNvSpPr/>
          <p:nvPr/>
        </p:nvSpPr>
        <p:spPr>
          <a:xfrm>
            <a:off x="8017566" y="2140225"/>
            <a:ext cx="3260034" cy="4415508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Architects Daughter" pitchFamily="2" charset="0"/>
              </a:rPr>
              <a:t>* El primer grupo que finalice con la actividad, debe elegir a un integrante del grupo a que toque la campana… debe hacer sonar el sonido de la victoria.</a:t>
            </a:r>
            <a:endParaRPr lang="es-CO" sz="2000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</p:txBody>
      </p:sp>
      <p:pic>
        <p:nvPicPr>
          <p:cNvPr id="4098" name="Picture 2" descr="Con los ojos vendados: imágenes, fotos de stock y vectores | Shutterstock">
            <a:extLst>
              <a:ext uri="{FF2B5EF4-FFF2-40B4-BE49-F238E27FC236}">
                <a16:creationId xmlns:a16="http://schemas.microsoft.com/office/drawing/2014/main" id="{DEFDCBA4-5E74-4A5D-BE72-6FC78640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3" b="89286" l="741" r="97778">
                        <a14:foregroundMark x1="7037" y1="7857" x2="7037" y2="7857"/>
                        <a14:foregroundMark x1="7037" y1="7857" x2="7037" y2="7857"/>
                        <a14:foregroundMark x1="7037" y1="7857" x2="7037" y2="7857"/>
                        <a14:foregroundMark x1="12593" y1="8929" x2="12593" y2="8929"/>
                        <a14:foregroundMark x1="15556" y1="8929" x2="15556" y2="8929"/>
                        <a14:foregroundMark x1="21111" y1="8929" x2="21111" y2="8929"/>
                        <a14:foregroundMark x1="25556" y1="8929" x2="25556" y2="8929"/>
                        <a14:foregroundMark x1="27778" y1="7500" x2="27778" y2="7500"/>
                        <a14:foregroundMark x1="28519" y1="7500" x2="28519" y2="7500"/>
                        <a14:foregroundMark x1="31852" y1="4643" x2="29630" y2="3929"/>
                        <a14:foregroundMark x1="17778" y1="2143" x2="17778" y2="2143"/>
                        <a14:foregroundMark x1="1111" y1="22143" x2="1111" y2="22143"/>
                        <a14:foregroundMark x1="1111" y1="20000" x2="1111" y2="20000"/>
                        <a14:foregroundMark x1="1111" y1="18929" x2="1111" y2="18929"/>
                        <a14:foregroundMark x1="12593" y1="25000" x2="12593" y2="25000"/>
                        <a14:foregroundMark x1="12593" y1="25000" x2="12593" y2="25000"/>
                        <a14:foregroundMark x1="13704" y1="26071" x2="13704" y2="26071"/>
                        <a14:foregroundMark x1="14074" y1="26071" x2="15556" y2="28929"/>
                        <a14:foregroundMark x1="15556" y1="28929" x2="15556" y2="28929"/>
                        <a14:foregroundMark x1="27778" y1="21786" x2="27778" y2="21786"/>
                        <a14:foregroundMark x1="27037" y1="22143" x2="27037" y2="22143"/>
                        <a14:foregroundMark x1="39630" y1="34643" x2="39630" y2="34643"/>
                        <a14:foregroundMark x1="39630" y1="34643" x2="39630" y2="34643"/>
                        <a14:foregroundMark x1="43704" y1="34286" x2="45926" y2="34286"/>
                        <a14:foregroundMark x1="53704" y1="31786" x2="53704" y2="31786"/>
                        <a14:foregroundMark x1="55556" y1="31786" x2="55556" y2="31786"/>
                        <a14:foregroundMark x1="57407" y1="31429" x2="57407" y2="31429"/>
                        <a14:foregroundMark x1="58889" y1="31429" x2="58889" y2="31429"/>
                        <a14:foregroundMark x1="58519" y1="34643" x2="57407" y2="36429"/>
                        <a14:foregroundMark x1="56667" y1="37143" x2="54444" y2="37143"/>
                        <a14:foregroundMark x1="51852" y1="37143" x2="51852" y2="37143"/>
                        <a14:foregroundMark x1="51852" y1="37143" x2="51852" y2="37143"/>
                        <a14:foregroundMark x1="46667" y1="27857" x2="46667" y2="27857"/>
                        <a14:foregroundMark x1="46667" y1="31429" x2="46667" y2="31429"/>
                        <a14:foregroundMark x1="49630" y1="32500" x2="49630" y2="32500"/>
                        <a14:foregroundMark x1="56667" y1="46071" x2="56667" y2="46071"/>
                        <a14:foregroundMark x1="56667" y1="46071" x2="56667" y2="46071"/>
                        <a14:foregroundMark x1="56667" y1="46786" x2="56667" y2="46786"/>
                        <a14:foregroundMark x1="56667" y1="47143" x2="56667" y2="47143"/>
                        <a14:foregroundMark x1="54815" y1="47143" x2="54815" y2="47143"/>
                        <a14:foregroundMark x1="52593" y1="47143" x2="52593" y2="47143"/>
                        <a14:foregroundMark x1="51481" y1="47143" x2="51481" y2="47143"/>
                        <a14:foregroundMark x1="49630" y1="47143" x2="49630" y2="47143"/>
                        <a14:foregroundMark x1="49630" y1="47143" x2="49630" y2="47143"/>
                        <a14:foregroundMark x1="53704" y1="45357" x2="53704" y2="45357"/>
                        <a14:foregroundMark x1="53704" y1="45357" x2="53704" y2="45357"/>
                        <a14:foregroundMark x1="92593" y1="66071" x2="92593" y2="66071"/>
                        <a14:foregroundMark x1="92593" y1="66071" x2="92593" y2="66071"/>
                        <a14:foregroundMark x1="92593" y1="66071" x2="92593" y2="66071"/>
                        <a14:foregroundMark x1="92593" y1="63571" x2="92593" y2="63571"/>
                        <a14:foregroundMark x1="98148" y1="70000" x2="98148" y2="70000"/>
                        <a14:foregroundMark x1="98148" y1="70000" x2="98148" y2="70000"/>
                        <a14:foregroundMark x1="98148" y1="70000" x2="98148" y2="70000"/>
                        <a14:foregroundMark x1="29630" y1="89286" x2="29630" y2="89286"/>
                        <a14:foregroundMark x1="29630" y1="89286" x2="29630" y2="89286"/>
                        <a14:foregroundMark x1="30741" y1="86429" x2="30741" y2="86429"/>
                        <a14:foregroundMark x1="63704" y1="33571" x2="63704" y2="33571"/>
                        <a14:foregroundMark x1="63704" y1="33571" x2="63704" y2="33571"/>
                        <a14:foregroundMark x1="63704" y1="33571" x2="63704" y2="33571"/>
                        <a14:foregroundMark x1="55556" y1="40000" x2="55556" y2="40000"/>
                        <a14:foregroundMark x1="55556" y1="40000" x2="55556" y2="40000"/>
                        <a14:foregroundMark x1="55556" y1="40000" x2="55556" y2="40000"/>
                        <a14:foregroundMark x1="66296" y1="80714" x2="66296" y2="80714"/>
                        <a14:foregroundMark x1="66296" y1="80714" x2="66296" y2="80714"/>
                        <a14:foregroundMark x1="66296" y1="80714" x2="66296" y2="80714"/>
                        <a14:foregroundMark x1="66296" y1="80714" x2="66296" y2="80714"/>
                        <a14:foregroundMark x1="66296" y1="79643" x2="66296" y2="79643"/>
                        <a14:foregroundMark x1="66296" y1="78571" x2="66296" y2="78571"/>
                        <a14:foregroundMark x1="63333" y1="77857" x2="63333" y2="77857"/>
                        <a14:foregroundMark x1="57407" y1="78571" x2="57407" y2="78571"/>
                        <a14:foregroundMark x1="55926" y1="78929" x2="55926" y2="78929"/>
                        <a14:foregroundMark x1="53704" y1="77500" x2="53704" y2="77500"/>
                        <a14:foregroundMark x1="50370" y1="77857" x2="50370" y2="77857"/>
                        <a14:foregroundMark x1="50370" y1="77857" x2="50370" y2="77857"/>
                        <a14:foregroundMark x1="44815" y1="80357" x2="44815" y2="80357"/>
                        <a14:foregroundMark x1="44815" y1="80357" x2="44815" y2="80357"/>
                        <a14:foregroundMark x1="44815" y1="80357" x2="44815" y2="80357"/>
                        <a14:foregroundMark x1="44815" y1="79643" x2="44815" y2="79643"/>
                        <a14:foregroundMark x1="42593" y1="79643" x2="40000" y2="79643"/>
                        <a14:foregroundMark x1="40000" y1="79643" x2="40000" y2="79643"/>
                        <a14:foregroundMark x1="44444" y1="78571" x2="44444" y2="78571"/>
                        <a14:foregroundMark x1="69630" y1="78571" x2="69630" y2="78571"/>
                        <a14:foregroundMark x1="69630" y1="78571" x2="69630" y2="78571"/>
                        <a14:foregroundMark x1="70741" y1="80357" x2="70741" y2="80357"/>
                        <a14:foregroundMark x1="55556" y1="78929" x2="55556" y2="78929"/>
                        <a14:foregroundMark x1="55556" y1="78929" x2="55556" y2="78929"/>
                        <a14:foregroundMark x1="55556" y1="78929" x2="55556" y2="78929"/>
                        <a14:foregroundMark x1="55556" y1="78929" x2="55556" y2="78929"/>
                        <a14:foregroundMark x1="55556" y1="78929" x2="55556" y2="78929"/>
                        <a14:foregroundMark x1="55556" y1="78929" x2="55556" y2="78929"/>
                        <a14:foregroundMark x1="55556" y1="78929" x2="55556" y2="7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61"/>
          <a:stretch/>
        </p:blipFill>
        <p:spPr bwMode="auto">
          <a:xfrm>
            <a:off x="1059346" y="4055164"/>
            <a:ext cx="2246203" cy="2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asificar #Soyvisual">
            <a:extLst>
              <a:ext uri="{FF2B5EF4-FFF2-40B4-BE49-F238E27FC236}">
                <a16:creationId xmlns:a16="http://schemas.microsoft.com/office/drawing/2014/main" id="{C98F09CD-316D-4E46-96F2-CD81BEB9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10" y="5442906"/>
            <a:ext cx="1136826" cy="11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fesor con alumno aislado | Vector Premium">
            <a:extLst>
              <a:ext uri="{FF2B5EF4-FFF2-40B4-BE49-F238E27FC236}">
                <a16:creationId xmlns:a16="http://schemas.microsoft.com/office/drawing/2014/main" id="{496A5454-F7E7-42D7-8F5D-F259A230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856" y="4687151"/>
            <a:ext cx="1329744" cy="18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5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1C86A0-0CE2-4445-93B5-1519FB3C3BDC}"/>
              </a:ext>
            </a:extLst>
          </p:cNvPr>
          <p:cNvSpPr txBox="1"/>
          <p:nvPr/>
        </p:nvSpPr>
        <p:spPr>
          <a:xfrm>
            <a:off x="1517374" y="282388"/>
            <a:ext cx="9157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latin typeface="Architects Daughter" pitchFamily="2" charset="0"/>
              </a:rPr>
              <a:t>Actividad # 2</a:t>
            </a:r>
          </a:p>
          <a:p>
            <a:pPr algn="ctr"/>
            <a:r>
              <a:rPr lang="es-CO" sz="5400" b="1" dirty="0">
                <a:latin typeface="Architects Daughter" pitchFamily="2" charset="0"/>
              </a:rPr>
              <a:t>Cuidado con la torre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8373FC4-9C81-48DA-90F5-AB378034666B}"/>
              </a:ext>
            </a:extLst>
          </p:cNvPr>
          <p:cNvSpPr/>
          <p:nvPr/>
        </p:nvSpPr>
        <p:spPr>
          <a:xfrm>
            <a:off x="344558" y="2140225"/>
            <a:ext cx="3260034" cy="4415508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Architects Daughter" pitchFamily="2" charset="0"/>
              </a:rPr>
              <a:t>* Por turnos cada integrante del grupo, colocará una ficha, la cual debe ir formando una torre. Colocará la ficha con su mano no dominante.</a:t>
            </a:r>
            <a:endParaRPr lang="es-CO" sz="2000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1AA8909-5C46-4230-9D9B-B84CF9E826FD}"/>
              </a:ext>
            </a:extLst>
          </p:cNvPr>
          <p:cNvSpPr/>
          <p:nvPr/>
        </p:nvSpPr>
        <p:spPr>
          <a:xfrm>
            <a:off x="3843131" y="2160104"/>
            <a:ext cx="4002156" cy="4415508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Architects Daughter" pitchFamily="2" charset="0"/>
              </a:rPr>
              <a:t>*La torre debe contar con 80 fichas y deben usarse todos los tamaños de las regletas. Si en el transcurso de la construcción de la torre, las fichas caen… deben volver a iniciar ¡Mucha suerte!</a:t>
            </a: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2000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D4FE963-FBA7-4756-89F2-12FE26B1C72B}"/>
              </a:ext>
            </a:extLst>
          </p:cNvPr>
          <p:cNvSpPr/>
          <p:nvPr/>
        </p:nvSpPr>
        <p:spPr>
          <a:xfrm>
            <a:off x="8017566" y="2140225"/>
            <a:ext cx="3260034" cy="4415508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  <a:latin typeface="Architects Daughter" pitchFamily="2" charset="0"/>
              </a:rPr>
              <a:t>El primer grupo que finalice la torre, debe ir a tocar la campana y cantar la victoria.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2000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</p:txBody>
      </p:sp>
      <p:pic>
        <p:nvPicPr>
          <p:cNvPr id="5122" name="Picture 2" descr="Niños de dibujos animados jugando jenga | Vector Premium">
            <a:extLst>
              <a:ext uri="{FF2B5EF4-FFF2-40B4-BE49-F238E27FC236}">
                <a16:creationId xmlns:a16="http://schemas.microsoft.com/office/drawing/2014/main" id="{29F5DD57-96D0-4A65-8355-20AA0E6B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18962" r="5610" b="7309"/>
          <a:stretch/>
        </p:blipFill>
        <p:spPr bwMode="auto">
          <a:xfrm>
            <a:off x="583097" y="4981391"/>
            <a:ext cx="2597426" cy="1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enga, Juego, Juguete, Dibujos Animados, Animación png | Klipartz">
            <a:extLst>
              <a:ext uri="{FF2B5EF4-FFF2-40B4-BE49-F238E27FC236}">
                <a16:creationId xmlns:a16="http://schemas.microsoft.com/office/drawing/2014/main" id="{3600E46B-8170-4701-A940-ACBCF89E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6" b="96478" l="1236" r="97191">
                        <a14:foregroundMark x1="12022" y1="18530" x2="12022" y2="18530"/>
                        <a14:foregroundMark x1="12022" y1="18530" x2="12022" y2="18530"/>
                        <a14:foregroundMark x1="13708" y1="25727" x2="14157" y2="26799"/>
                        <a14:foregroundMark x1="15506" y1="31240" x2="15730" y2="34456"/>
                        <a14:foregroundMark x1="15730" y1="42113" x2="16067" y2="45636"/>
                        <a14:foregroundMark x1="5393" y1="21440" x2="5393" y2="21440"/>
                        <a14:foregroundMark x1="5169" y1="24502" x2="5169" y2="24502"/>
                        <a14:foregroundMark x1="6742" y1="30628" x2="6742" y2="30628"/>
                        <a14:foregroundMark x1="7303" y1="31547" x2="7303" y2="31547"/>
                        <a14:foregroundMark x1="12809" y1="54671" x2="12809" y2="54671"/>
                        <a14:foregroundMark x1="14831" y1="60949" x2="15618" y2="64319"/>
                        <a14:foregroundMark x1="16517" y1="64165" x2="16517" y2="64165"/>
                        <a14:foregroundMark x1="17303" y1="58346" x2="17191" y2="57580"/>
                        <a14:foregroundMark x1="14382" y1="50230" x2="14382" y2="50230"/>
                        <a14:foregroundMark x1="15618" y1="48545" x2="15618" y2="48545"/>
                        <a14:foregroundMark x1="16180" y1="49158" x2="16854" y2="49464"/>
                        <a14:foregroundMark x1="17640" y1="47320" x2="17640" y2="47320"/>
                        <a14:foregroundMark x1="17978" y1="47320" x2="17978" y2="47320"/>
                        <a14:foregroundMark x1="17978" y1="48545" x2="17303" y2="50230"/>
                        <a14:foregroundMark x1="17303" y1="49617" x2="16404" y2="49770"/>
                        <a14:foregroundMark x1="15281" y1="48698" x2="14382" y2="49005"/>
                        <a14:foregroundMark x1="12584" y1="49464" x2="12360" y2="50077"/>
                        <a14:foregroundMark x1="12022" y1="47779" x2="12022" y2="47779"/>
                        <a14:foregroundMark x1="12135" y1="51302" x2="13596" y2="51302"/>
                        <a14:foregroundMark x1="14157" y1="50842" x2="14382" y2="51761"/>
                        <a14:foregroundMark x1="14382" y1="51761" x2="14157" y2="52833"/>
                        <a14:foregroundMark x1="14045" y1="50689" x2="14045" y2="50689"/>
                        <a14:foregroundMark x1="13371" y1="49770" x2="12809" y2="49770"/>
                        <a14:foregroundMark x1="12809" y1="49770" x2="12809" y2="49770"/>
                        <a14:foregroundMark x1="12584" y1="49770" x2="12584" y2="49770"/>
                        <a14:foregroundMark x1="14382" y1="39357" x2="14382" y2="39357"/>
                        <a14:foregroundMark x1="14382" y1="39357" x2="14382" y2="39357"/>
                        <a14:foregroundMark x1="13596" y1="15773" x2="13258" y2="17458"/>
                        <a14:foregroundMark x1="13146" y1="18989" x2="13146" y2="18989"/>
                        <a14:foregroundMark x1="10000" y1="16539" x2="9326" y2="16539"/>
                        <a14:foregroundMark x1="11685" y1="20827" x2="11685" y2="20827"/>
                        <a14:foregroundMark x1="11685" y1="21899" x2="12360" y2="25268"/>
                        <a14:foregroundMark x1="19551" y1="73507" x2="19551" y2="73507"/>
                        <a14:foregroundMark x1="19551" y1="73507" x2="19551" y2="73507"/>
                        <a14:foregroundMark x1="19551" y1="73507" x2="19551" y2="73507"/>
                        <a14:foregroundMark x1="19326" y1="73507" x2="19326" y2="73507"/>
                        <a14:foregroundMark x1="18315" y1="73507" x2="18315" y2="74579"/>
                        <a14:foregroundMark x1="18315" y1="76723" x2="17528" y2="78101"/>
                        <a14:foregroundMark x1="16517" y1="80245" x2="16067" y2="81776"/>
                        <a14:foregroundMark x1="15169" y1="82695" x2="14494" y2="83767"/>
                        <a14:foregroundMark x1="13596" y1="86064" x2="13371" y2="87136"/>
                        <a14:foregroundMark x1="11348" y1="89893" x2="11236" y2="90965"/>
                        <a14:foregroundMark x1="10562" y1="92649" x2="10337" y2="94640"/>
                        <a14:foregroundMark x1="9551" y1="95253" x2="8989" y2="96018"/>
                        <a14:foregroundMark x1="8764" y1="96478" x2="8764" y2="96478"/>
                        <a14:foregroundMark x1="8764" y1="96478" x2="8764" y2="96478"/>
                        <a14:foregroundMark x1="17978" y1="49005" x2="17978" y2="49005"/>
                        <a14:foregroundMark x1="17978" y1="49005" x2="17978" y2="49005"/>
                        <a14:foregroundMark x1="17528" y1="49005" x2="17528" y2="49005"/>
                        <a14:foregroundMark x1="17303" y1="49005" x2="17303" y2="49005"/>
                        <a14:foregroundMark x1="11685" y1="50230" x2="11685" y2="50230"/>
                        <a14:foregroundMark x1="11573" y1="50230" x2="11573" y2="50230"/>
                        <a14:foregroundMark x1="11573" y1="50230" x2="11573" y2="50230"/>
                        <a14:foregroundMark x1="11573" y1="50230" x2="11573" y2="50230"/>
                        <a14:foregroundMark x1="11573" y1="50230" x2="11573" y2="50230"/>
                        <a14:foregroundMark x1="4157" y1="72894" x2="4157" y2="72894"/>
                        <a14:foregroundMark x1="4157" y1="72588" x2="4157" y2="72588"/>
                        <a14:foregroundMark x1="4157" y1="72588" x2="4157" y2="72588"/>
                        <a14:foregroundMark x1="4157" y1="72588" x2="4157" y2="72588"/>
                        <a14:foregroundMark x1="4157" y1="72588" x2="4157" y2="72588"/>
                        <a14:foregroundMark x1="4157" y1="72588" x2="4157" y2="72588"/>
                        <a14:foregroundMark x1="1236" y1="75191" x2="1236" y2="75191"/>
                        <a14:foregroundMark x1="1236" y1="75345" x2="1236" y2="75345"/>
                        <a14:foregroundMark x1="29326" y1="71975" x2="29326" y2="71975"/>
                        <a14:foregroundMark x1="29326" y1="71516" x2="29326" y2="71516"/>
                        <a14:foregroundMark x1="30000" y1="69066" x2="30000" y2="69066"/>
                        <a14:foregroundMark x1="30337" y1="67534" x2="30337" y2="67534"/>
                        <a14:foregroundMark x1="30112" y1="67534" x2="30112" y2="67534"/>
                        <a14:foregroundMark x1="29551" y1="66309" x2="29551" y2="66309"/>
                        <a14:foregroundMark x1="29551" y1="66309" x2="29551" y2="66309"/>
                        <a14:foregroundMark x1="29551" y1="66003" x2="29551" y2="66003"/>
                        <a14:foregroundMark x1="29551" y1="65850" x2="29101" y2="66309"/>
                        <a14:foregroundMark x1="28876" y1="66616" x2="28876" y2="66616"/>
                        <a14:foregroundMark x1="28876" y1="66922" x2="28876" y2="66922"/>
                        <a14:foregroundMark x1="28876" y1="66309" x2="28876" y2="66309"/>
                        <a14:foregroundMark x1="30337" y1="65850" x2="30337" y2="65850"/>
                        <a14:foregroundMark x1="29663" y1="66616" x2="29663" y2="66616"/>
                        <a14:foregroundMark x1="29326" y1="66616" x2="29326" y2="66616"/>
                        <a14:foregroundMark x1="29101" y1="66309" x2="29101" y2="66309"/>
                        <a14:foregroundMark x1="13371" y1="50842" x2="13371" y2="50842"/>
                        <a14:foregroundMark x1="13371" y1="50842" x2="13371" y2="50842"/>
                        <a14:foregroundMark x1="13371" y1="49617" x2="13371" y2="49617"/>
                        <a14:foregroundMark x1="63708" y1="3982" x2="63708" y2="3982"/>
                        <a14:foregroundMark x1="63708" y1="3982" x2="63708" y2="3982"/>
                        <a14:foregroundMark x1="63483" y1="3369" x2="63483" y2="3369"/>
                        <a14:foregroundMark x1="63258" y1="3369" x2="63258" y2="3369"/>
                        <a14:foregroundMark x1="62022" y1="3828" x2="62022" y2="3828"/>
                        <a14:foregroundMark x1="52809" y1="23430" x2="52809" y2="23430"/>
                        <a14:foregroundMark x1="52697" y1="23430" x2="52697" y2="23430"/>
                        <a14:foregroundMark x1="52697" y1="23430" x2="52697" y2="23430"/>
                        <a14:foregroundMark x1="44944" y1="47933" x2="44944" y2="47933"/>
                        <a14:foregroundMark x1="44944" y1="47933" x2="44944" y2="47933"/>
                        <a14:foregroundMark x1="44831" y1="47933" x2="44831" y2="47933"/>
                        <a14:foregroundMark x1="46404" y1="86064" x2="46404" y2="86064"/>
                        <a14:foregroundMark x1="46404" y1="86064" x2="46404" y2="86064"/>
                        <a14:foregroundMark x1="46404" y1="85605" x2="46404" y2="85605"/>
                        <a14:foregroundMark x1="62360" y1="96325" x2="62360" y2="96325"/>
                        <a14:foregroundMark x1="62360" y1="96018" x2="62360" y2="96018"/>
                        <a14:foregroundMark x1="87640" y1="85145" x2="87640" y2="85145"/>
                        <a14:foregroundMark x1="87640" y1="85145" x2="87640" y2="85145"/>
                        <a14:foregroundMark x1="95843" y1="82083" x2="95843" y2="82083"/>
                        <a14:foregroundMark x1="95843" y1="82083" x2="95843" y2="82083"/>
                        <a14:foregroundMark x1="97191" y1="83461" x2="97191" y2="83461"/>
                        <a14:foregroundMark x1="17191" y1="48698" x2="17191" y2="48698"/>
                        <a14:foregroundMark x1="17191" y1="48698" x2="17191" y2="48698"/>
                        <a14:foregroundMark x1="17191" y1="48698" x2="17191" y2="48698"/>
                        <a14:foregroundMark x1="17191" y1="48698" x2="17191" y2="48698"/>
                        <a14:foregroundMark x1="17191" y1="48698" x2="17191" y2="48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0296" y="5277933"/>
            <a:ext cx="1741565" cy="12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eliz lindo niño pequeño niño y niña con profesor tocar una campana |  Vector Premium">
            <a:extLst>
              <a:ext uri="{FF2B5EF4-FFF2-40B4-BE49-F238E27FC236}">
                <a16:creationId xmlns:a16="http://schemas.microsoft.com/office/drawing/2014/main" id="{4BA0937F-FC3C-43B8-BCBF-B44F9229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270" y="4109695"/>
            <a:ext cx="2438400" cy="236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7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1C86A0-0CE2-4445-93B5-1519FB3C3BDC}"/>
              </a:ext>
            </a:extLst>
          </p:cNvPr>
          <p:cNvSpPr txBox="1"/>
          <p:nvPr/>
        </p:nvSpPr>
        <p:spPr>
          <a:xfrm>
            <a:off x="1517374" y="282388"/>
            <a:ext cx="9157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latin typeface="Architects Daughter" pitchFamily="2" charset="0"/>
              </a:rPr>
              <a:t>Actividad # 3</a:t>
            </a:r>
          </a:p>
          <a:p>
            <a:pPr algn="ctr"/>
            <a:r>
              <a:rPr lang="es-CO" sz="5400" b="1" dirty="0">
                <a:latin typeface="Architects Daughter" pitchFamily="2" charset="0"/>
              </a:rPr>
              <a:t>Armando ideas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8373FC4-9C81-48DA-90F5-AB378034666B}"/>
              </a:ext>
            </a:extLst>
          </p:cNvPr>
          <p:cNvSpPr/>
          <p:nvPr/>
        </p:nvSpPr>
        <p:spPr>
          <a:xfrm>
            <a:off x="1630019" y="2166729"/>
            <a:ext cx="3750364" cy="4415508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Architects Daughter" pitchFamily="2" charset="0"/>
              </a:rPr>
              <a:t>* Por grupos conformaran una frase que incluya los términos de: inclusión y diversidad. Lo realizaran utilizando las regletas.</a:t>
            </a:r>
            <a:endParaRPr lang="es-CO" sz="2000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1AA8909-5C46-4230-9D9B-B84CF9E826FD}"/>
              </a:ext>
            </a:extLst>
          </p:cNvPr>
          <p:cNvSpPr/>
          <p:nvPr/>
        </p:nvSpPr>
        <p:spPr>
          <a:xfrm>
            <a:off x="7010401" y="2173354"/>
            <a:ext cx="4002156" cy="4415508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  <a:latin typeface="Architects Daughter" pitchFamily="2" charset="0"/>
              </a:rPr>
              <a:t>*Al finalizar, vayan por la campana y canten su victoria.</a:t>
            </a: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algn="ctr"/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tx1"/>
              </a:solidFill>
              <a:latin typeface="Architects Daughter" pitchFamily="2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2000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O" dirty="0">
              <a:latin typeface="Architects Daughter" pitchFamily="2" charset="0"/>
            </a:endParaRPr>
          </a:p>
        </p:txBody>
      </p:sp>
      <p:pic>
        <p:nvPicPr>
          <p:cNvPr id="6146" name="Picture 2" descr="Aprendiendo con las regletas de Cuisenaire ebook - Mi mamá dice">
            <a:extLst>
              <a:ext uri="{FF2B5EF4-FFF2-40B4-BE49-F238E27FC236}">
                <a16:creationId xmlns:a16="http://schemas.microsoft.com/office/drawing/2014/main" id="{84C9A930-2CBB-4A78-9662-961E2D236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40455" r="11662" b="5988"/>
          <a:stretch/>
        </p:blipFill>
        <p:spPr bwMode="auto">
          <a:xfrm>
            <a:off x="2411897" y="4938511"/>
            <a:ext cx="2411895" cy="13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ictoria empresarial, éxito del equipo, victoria personal - vector 2923478  Vector en Vecteezy">
            <a:extLst>
              <a:ext uri="{FF2B5EF4-FFF2-40B4-BE49-F238E27FC236}">
                <a16:creationId xmlns:a16="http://schemas.microsoft.com/office/drawing/2014/main" id="{9C53E9DF-E86A-4B87-B631-DE725A98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26" y="3748918"/>
            <a:ext cx="2379185" cy="23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8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1A66442-FDFD-4001-AFEF-E37EC0BBD252}"/>
              </a:ext>
            </a:extLst>
          </p:cNvPr>
          <p:cNvSpPr/>
          <p:nvPr/>
        </p:nvSpPr>
        <p:spPr>
          <a:xfrm>
            <a:off x="1775791" y="594764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>
                <a:latin typeface="Architects Daughter" pitchFamily="2" charset="0"/>
              </a:rPr>
              <a:t>“dime algo y lo olvidaré, enséñame algo y lo recordaré… involúcrame en algo y lo aprenderé”. Benjamín Franklin </a:t>
            </a:r>
          </a:p>
        </p:txBody>
      </p:sp>
      <p:pic>
        <p:nvPicPr>
          <p:cNvPr id="7170" name="Picture 2" descr="4 Pasos para fomentar la diversidad e inclusión en su empresa | TBF">
            <a:extLst>
              <a:ext uri="{FF2B5EF4-FFF2-40B4-BE49-F238E27FC236}">
                <a16:creationId xmlns:a16="http://schemas.microsoft.com/office/drawing/2014/main" id="{41CAB751-2670-465A-B41D-3CFE2045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09" y="4072639"/>
            <a:ext cx="7620000" cy="25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17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300</Words>
  <Application>Microsoft Office PowerPoint</Application>
  <PresentationFormat>Panorámica</PresentationFormat>
  <Paragraphs>118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Architects Daughter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EDNNY NATALIE NEIRA ALAGUNA</dc:creator>
  <cp:lastModifiedBy>EDNNY NATALIE NEIRA ALAGUNA</cp:lastModifiedBy>
  <cp:revision>11</cp:revision>
  <dcterms:created xsi:type="dcterms:W3CDTF">2022-01-17T20:28:08Z</dcterms:created>
  <dcterms:modified xsi:type="dcterms:W3CDTF">2022-01-17T22:07:45Z</dcterms:modified>
</cp:coreProperties>
</file>